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1299" r:id="rId2"/>
    <p:sldId id="1314" r:id="rId3"/>
    <p:sldId id="1315" r:id="rId4"/>
    <p:sldId id="1316" r:id="rId5"/>
    <p:sldId id="1324" r:id="rId6"/>
    <p:sldId id="1325" r:id="rId7"/>
    <p:sldId id="1310" r:id="rId8"/>
    <p:sldId id="1313" r:id="rId9"/>
    <p:sldId id="1317" r:id="rId10"/>
    <p:sldId id="1318" r:id="rId11"/>
    <p:sldId id="1319" r:id="rId12"/>
    <p:sldId id="1320" r:id="rId13"/>
    <p:sldId id="1321" r:id="rId14"/>
    <p:sldId id="1323" r:id="rId15"/>
  </p:sldIdLst>
  <p:sldSz cx="9144000" cy="5143500" type="screen16x9"/>
  <p:notesSz cx="6797675" cy="9926638"/>
  <p:defaultTextStyle>
    <a:defPPr>
      <a:defRPr lang="ru-RU"/>
    </a:defPPr>
    <a:lvl1pPr marL="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CCECFF"/>
    <a:srgbClr val="66CCFF"/>
    <a:srgbClr val="1651F6"/>
    <a:srgbClr val="FF9900"/>
    <a:srgbClr val="33CC33"/>
    <a:srgbClr val="E98B01"/>
    <a:srgbClr val="66FFFF"/>
    <a:srgbClr val="00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28" autoAdjust="0"/>
  </p:normalViewPr>
  <p:slideViewPr>
    <p:cSldViewPr>
      <p:cViewPr>
        <p:scale>
          <a:sx n="150" d="100"/>
          <a:sy n="150" d="100"/>
        </p:scale>
        <p:origin x="-540" y="72"/>
      </p:cViewPr>
      <p:guideLst>
        <p:guide orient="horz" pos="1620"/>
        <p:guide orient="horz" pos="17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FE7F-24ED-454D-9B8F-4FC9247020B5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DF98-B9E3-44E7-A2A8-AE7C40BBA3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13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14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5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6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DF98-B9E3-44E7-A2A8-AE7C40BBA32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51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48" y="1597916"/>
            <a:ext cx="7772401" cy="11025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2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9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6" y="20598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58" y="3305206"/>
            <a:ext cx="7772401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58" y="2180035"/>
            <a:ext cx="7772401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3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65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9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33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163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99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829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661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151338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1631158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4" y="1151338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4" y="1631158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887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076489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8" y="3600484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3303" indent="0">
              <a:buNone/>
              <a:defRPr sz="2400"/>
            </a:lvl2pPr>
            <a:lvl3pPr marL="766567" indent="0">
              <a:buNone/>
              <a:defRPr sz="1900"/>
            </a:lvl3pPr>
            <a:lvl4pPr marL="1149830" indent="0">
              <a:buNone/>
              <a:defRPr sz="1700"/>
            </a:lvl4pPr>
            <a:lvl5pPr marL="1533092" indent="0">
              <a:buNone/>
              <a:defRPr sz="1700"/>
            </a:lvl5pPr>
            <a:lvl6pPr marL="1916374" indent="0">
              <a:buNone/>
              <a:defRPr sz="1700"/>
            </a:lvl6pPr>
            <a:lvl7pPr marL="2299645" indent="0">
              <a:buNone/>
              <a:defRPr sz="1700"/>
            </a:lvl7pPr>
            <a:lvl8pPr marL="2682924" indent="0">
              <a:buNone/>
              <a:defRPr sz="1700"/>
            </a:lvl8pPr>
            <a:lvl9pPr marL="306619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8" y="4025601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alpha val="61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5979"/>
            <a:ext cx="8229600" cy="857250"/>
          </a:xfrm>
          <a:prstGeom prst="rect">
            <a:avLst/>
          </a:prstGeom>
        </p:spPr>
        <p:txBody>
          <a:bodyPr vert="horz" lIns="76609" tIns="38300" rIns="76609" bIns="383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200154"/>
            <a:ext cx="8229600" cy="3394472"/>
          </a:xfrm>
          <a:prstGeom prst="rect">
            <a:avLst/>
          </a:prstGeom>
        </p:spPr>
        <p:txBody>
          <a:bodyPr vert="horz" lIns="76609" tIns="38300" rIns="76609" bIns="3830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16A0-5667-4B2C-9967-C127898559B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20" y="4767264"/>
            <a:ext cx="2895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76656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456" indent="-287456" algn="l" defTabSz="7665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2813" indent="-239518" algn="l" defTabSz="7665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189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59" indent="-191650" algn="l" defTabSz="76656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4730" indent="-191650" algn="l" defTabSz="76656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7998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275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557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57834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303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67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3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92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7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4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92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9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14515" y="5141361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0" y="-21038"/>
            <a:ext cx="9159598" cy="936603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Поступление в образовательные организации</a:t>
            </a:r>
          </a:p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 высшего образования, находящиеся в ведении МЧС России</a:t>
            </a:r>
          </a:p>
        </p:txBody>
      </p:sp>
      <p:sp>
        <p:nvSpPr>
          <p:cNvPr id="1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 sz="1500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</a:t>
            </a:fld>
            <a:endParaRPr lang="ru-RU" altLang="ru-RU" sz="1500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" y="72010"/>
            <a:ext cx="9140977" cy="555524"/>
          </a:xfrm>
          <a:prstGeom prst="rect">
            <a:avLst/>
          </a:prstGeom>
        </p:spPr>
        <p:txBody>
          <a:bodyPr wrap="square" lIns="76609" tIns="38300" rIns="76609" bIns="38300" anchor="ctr" anchorCtr="0">
            <a:noAutofit/>
          </a:bodyPr>
          <a:lstStyle/>
          <a:p>
            <a:pPr algn="ctr">
              <a:lnSpc>
                <a:spcPts val="1500"/>
              </a:lnSpc>
              <a:defRPr/>
            </a:pPr>
            <a:endParaRPr lang="ru-RU" altLang="ru-RU" sz="1400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Segoe UI Semibold" panose="020B07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isaev-fu\Desktop\учеба\комплектование\2022\слайд абитуринтам\XXXL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4"/>
          <a:stretch/>
        </p:blipFill>
        <p:spPr bwMode="auto">
          <a:xfrm>
            <a:off x="3275856" y="1040838"/>
            <a:ext cx="5485563" cy="388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2520930"/>
            <a:ext cx="1944216" cy="19170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2794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</a:t>
            </a:r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(девушки) 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10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36121"/>
              </p:ext>
            </p:extLst>
          </p:nvPr>
        </p:nvGraphicFramePr>
        <p:xfrm>
          <a:off x="251516" y="808219"/>
          <a:ext cx="8701194" cy="4140288"/>
        </p:xfrm>
        <a:graphic>
          <a:graphicData uri="http://schemas.openxmlformats.org/drawingml/2006/table">
            <a:tbl>
              <a:tblPr/>
              <a:tblGrid>
                <a:gridCol w="707894"/>
                <a:gridCol w="707894"/>
                <a:gridCol w="707894"/>
                <a:gridCol w="707894"/>
                <a:gridCol w="811127"/>
                <a:gridCol w="707894"/>
                <a:gridCol w="707894"/>
                <a:gridCol w="707894"/>
                <a:gridCol w="707894"/>
                <a:gridCol w="707894"/>
                <a:gridCol w="811127"/>
                <a:gridCol w="707894"/>
              </a:tblGrid>
              <a:tr h="17936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2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6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Особенности при сдаче нормативов по физической подготовке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11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Физическая </a:t>
            </a:r>
            <a:r>
              <a:rPr lang="ru-RU" sz="1800" dirty="0">
                <a:latin typeface="Sylfaen" panose="010A0502050306030303" pitchFamily="18" charset="0"/>
              </a:rPr>
              <a:t>подготовленность проверяется при выполнении кандидатом трех упражнений.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Сдача </a:t>
            </a:r>
            <a:r>
              <a:rPr lang="ru-RU" sz="1800" dirty="0">
                <a:latin typeface="Sylfaen" panose="010A0502050306030303" pitchFamily="18" charset="0"/>
              </a:rPr>
              <a:t>нормативов начинается не ранее чем через 1,5 часа после приема пищи, в присутствии медицинского работника. Кандидатам предоставляется время для самостоятельной разминки перед сдачей нормативов (не менее 15 минут).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При </a:t>
            </a:r>
            <a:r>
              <a:rPr lang="ru-RU" sz="1800" dirty="0">
                <a:latin typeface="Sylfaen" panose="010A0502050306030303" pitchFamily="18" charset="0"/>
              </a:rPr>
              <a:t>заболевании кандидат освобождается от сдачи до периода выздоровления, но не позднее дня сдачи последнего дополнительного вступительного испытания. </a:t>
            </a:r>
            <a:endParaRPr lang="ru-RU" sz="1800" dirty="0" smtClean="0">
              <a:latin typeface="Sylfaen" panose="010A0502050306030303" pitchFamily="18" charset="0"/>
            </a:endParaRPr>
          </a:p>
          <a:p>
            <a:pPr marL="514350" indent="-247650" algn="just">
              <a:buAutoNum type="arabicPeriod"/>
            </a:pPr>
            <a:r>
              <a:rPr lang="ru-RU" sz="1800" dirty="0" smtClean="0">
                <a:latin typeface="Sylfaen" panose="010A0502050306030303" pitchFamily="18" charset="0"/>
              </a:rPr>
              <a:t>Для </a:t>
            </a:r>
            <a:r>
              <a:rPr lang="ru-RU" sz="1800" dirty="0">
                <a:latin typeface="Sylfaen" panose="010A0502050306030303" pitchFamily="18" charset="0"/>
              </a:rPr>
              <a:t>выполнения норматива предоставляется одна попытка. В отдельных случаях (при срыве, падении и т.п.) председатель предметной экзаменационной комиссии может разрешить кандидату выполнить норматив повторно. Выполнение норматива с целью улучшения полученной оценки не допускается.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3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Какие требуются документы на собеседование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12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постановке физического лица на учет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 налоговый орган;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страховое свидетельство обязательного пенсионного страхования;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рождении;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паспорт;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удостоверение гражданина, подлежащего призыву на военную службу или военный билет;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выписка оценок за первое полугодие (для школьников), либо копия аттестата, диплома (для окончивших учебные заведения), заверенная сотрудником (работником) кадрового аппарата);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характеристика на кандидата (заверенная печатью);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документы, подтверждающие льготы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 установленные законодательством  Российской Федерации (если такие имеются</a:t>
            </a:r>
            <a:r>
              <a:rPr lang="ru-RU" sz="1800" dirty="0" smtClean="0">
                <a:latin typeface="Sylfaen" panose="010A0502050306030303" pitchFamily="18" charset="0"/>
                <a:cs typeface="Times New Roman" pitchFamily="18" charset="0"/>
              </a:rPr>
              <a:t>);</a:t>
            </a:r>
            <a:endParaRPr lang="ru-RU" sz="1800" dirty="0">
              <a:latin typeface="Sylfaen" panose="010A0502050306030303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дополнительные документы (дипломы о спортивных или других достижениях, ходатайства руководителей различных организаций и т.д., имеющих отношение к кандидату).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9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Контакты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13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29790"/>
              </p:ext>
            </p:extLst>
          </p:nvPr>
        </p:nvGraphicFramePr>
        <p:xfrm>
          <a:off x="397715" y="769970"/>
          <a:ext cx="8362015" cy="4208797"/>
        </p:xfrm>
        <a:graphic>
          <a:graphicData uri="http://schemas.openxmlformats.org/drawingml/2006/table">
            <a:tbl>
              <a:tblPr firstRow="1" firstCol="1" bandRow="1"/>
              <a:tblGrid>
                <a:gridCol w="4820668"/>
                <a:gridCol w="3541347"/>
              </a:tblGrid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 Екатеринбург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пожарно-спасательный отряд, ул. Серафимы Дерябиной, 16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тел. 8(343)346-14-06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Специализированная пожарно-спасательная часть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ул. Таганская, 58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тел. 8(343) 306-50-57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Тавда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19 пожарно-спасательный отряд, 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Шоссейная, 36-а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8(3436)05-21-12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lvl="0" eaLnBrk="1" fontAlgn="auto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1000" b="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 Верхняя </a:t>
                      </a:r>
                      <a:r>
                        <a:rPr lang="ru-RU" sz="1100" b="1" kern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Пышма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kern="1200" dirty="0" smtClean="0">
                          <a:effectLst/>
                          <a:latin typeface="Times New Roman"/>
                          <a:ea typeface="Times New Roman"/>
                        </a:rPr>
                        <a:t>60 пожарно-спасательный отряд, ул. Феофанова, 1                                                    тел. 8 (922) 137-01-61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Нижний Тагил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2 пожарно-спасательный отряд,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Восточное шоссе, 26а 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8(3435)34-42-85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пожарно-спасательный отряд, ул. Октябрьской революции, 27 б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тел. 8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(3435) 42-28-06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 Красноуфимск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r>
                        <a:rPr lang="ru-RU" sz="1000" b="1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kern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пожарно-спасательный отряд, ул. Ленина, 100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</a:rPr>
                        <a:t>г. Краснотурьинск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6 пожарно-спасательный отряд, ул. Комарова, 1а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8(34384)6-2808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Кушва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46 пожарно-спасательный отряд, ул.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Первомайская, 23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8(3434)42-56-71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Первоуральск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10 пожарно-спасательный отряд, ул.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Строителей, 13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8(3439)24-04-90; 8(953)005-28-02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Артемовский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54 пожарно-спасательный отряд, ул.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Коммунаров,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8(34363)2-47-44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</a:rPr>
                        <a:t>г. Североуральск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15 пожарно-спасательный отряд, ул.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Шахтерская, 3-а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8(343)802-07-05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 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р.п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Белоярский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59 пожарно-спасательный отряд, ул.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Юбилейная, 40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8(3437)72-15-29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3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Каменск-Уральский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63 пожарно-спасательный отряд,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ул. Прокопьева</a:t>
                      </a:r>
                      <a:r>
                        <a:rPr lang="ru-RU" sz="1000" b="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8,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</a:t>
                      </a: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8(3439)36-47-63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Верхотурье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71 пожарно-спасательный отряд,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Совхозная</a:t>
                      </a:r>
                      <a:r>
                        <a:rPr lang="ru-RU" sz="10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ru-RU" sz="1000" b="0" dirty="0" smtClean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тел. 8(343)892-17-97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556" y="1183066"/>
            <a:ext cx="3478535" cy="346286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6376" y="105334"/>
            <a:ext cx="1122948" cy="140796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043608" y="1183065"/>
            <a:ext cx="3452540" cy="3462867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Поступай в ВУЗ МЧС России!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ждем именно тебя!</a:t>
            </a:r>
          </a:p>
          <a:p>
            <a:pPr algn="ctr"/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25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Преимущества поступления и обучения в ВУЗ МЧС России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2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591" y="985335"/>
            <a:ext cx="87926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представление отсрочки от прохождения срочной службы в ВС РФ на период обучения (в случае поступления на базе 11 классов), а также по окончании ВУЗ МЧС России на период службы в МЧС России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з п 1. статьи 24 Федерального закона от 28.03.1998 № 53-ФЗ «О воинской обязанности и военной службе»);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жильем на период обучения;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ежемесячная выплата денежного довольствия;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оплата проезда в отпуск на себя и одного члена семьи туда и обратно один раз в год;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вещевым имуществом;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трех разовое питание;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окончании образовательной организации: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696912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присваивается специальное звание «лейтенант внутренней службы»;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696913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гарантированное назначение на должность в структурных подразделениях Главного управления МЧС России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Свердловской области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3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36124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>
              <a:lnSpc>
                <a:spcPts val="1500"/>
              </a:lnSpc>
            </a:pPr>
            <a:r>
              <a:rPr lang="ru-RU" sz="2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Преимущества дальнейшего прохождения службы в ФПС ГПС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3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обязательное государственное страхование жизни и здоровья;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постановка на специальный воинский учет;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пенсия (20 лет стажа службы, включая пять лет обучения);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медицинское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санаторно-курортное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жилым и служебным помещением;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вещевым имуществом;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несколько видов отпусков в зависимости от стажа и замещаемой должности;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проезда к месту проведения отпуска в пределах территории РФ и обратно сотруднику и одному члену его семьи один раз в год;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командировочных расходов;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очередь в детский сад и школу.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0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5598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набор на бюджетную форму обучения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в качестве курсантов, вступительные испытания и минимальные балы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4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72607"/>
              </p:ext>
            </p:extLst>
          </p:nvPr>
        </p:nvGraphicFramePr>
        <p:xfrm>
          <a:off x="174968" y="811761"/>
          <a:ext cx="8642360" cy="3956431"/>
        </p:xfrm>
        <a:graphic>
          <a:graphicData uri="http://schemas.openxmlformats.org/drawingml/2006/table">
            <a:tbl>
              <a:tblPr firstRow="1" firstCol="1" bandRow="1"/>
              <a:tblGrid>
                <a:gridCol w="3388920"/>
                <a:gridCol w="1368152"/>
                <a:gridCol w="3885288"/>
              </a:tblGrid>
              <a:tr h="387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испытания*,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минимальные баллы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6272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20.03.01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Техносферная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безопасность»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бакалавриат,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4 года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20.05.01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«Пожарная безопасность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срок обучения 5 лет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УриГПС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МЧС России)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27.03.03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«Системный анализ и управление»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СПбУ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ГПС МЧС России)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</a:p>
                    <a:p>
                      <a:pPr algn="ctr"/>
                      <a:endParaRPr lang="ru-RU" sz="5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09.03.02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системы и технологии»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(АГПС МЧС России) только юноши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(образование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или внутреннее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вступительное испытание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«Безопасность жизнедеятельности»,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50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химия,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(результаты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ЕГЭ;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внутреннее вступительное испытание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«экзамен по Пожарной безопасности»,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36;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язык, 36 (результаты ЕГЭ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экзамен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1705" y="4744556"/>
            <a:ext cx="8391034" cy="425202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latin typeface="Sylfaen" panose="010A0502050306030303" pitchFamily="18" charset="0"/>
              </a:rPr>
              <a:t/>
            </a:r>
            <a:br>
              <a:rPr lang="ru-RU" sz="1400" dirty="0" smtClean="0">
                <a:latin typeface="Sylfaen" panose="010A0502050306030303" pitchFamily="18" charset="0"/>
              </a:rPr>
            </a:br>
            <a:r>
              <a:rPr lang="ru-RU" sz="1400" dirty="0" smtClean="0">
                <a:latin typeface="Sylfaen" panose="010A0502050306030303" pitchFamily="18" charset="0"/>
              </a:rPr>
              <a:t>*</a:t>
            </a:r>
            <a:r>
              <a:rPr lang="ru-RU" sz="1400" dirty="0">
                <a:latin typeface="Sylfaen" panose="010A0502050306030303" pitchFamily="18" charset="0"/>
              </a:rPr>
              <a:t>Вступительные испытания проводятся в июле месяце, года поступления.</a:t>
            </a:r>
            <a:br>
              <a:rPr lang="ru-RU" sz="1400" dirty="0">
                <a:latin typeface="Sylfaen" panose="010A0502050306030303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62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5598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набор на бюджетную форму обучения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в качестве курсантов, вступительные испытания и минимальные балы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5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0636"/>
              </p:ext>
            </p:extLst>
          </p:nvPr>
        </p:nvGraphicFramePr>
        <p:xfrm>
          <a:off x="174968" y="811761"/>
          <a:ext cx="8642360" cy="3503534"/>
        </p:xfrm>
        <a:graphic>
          <a:graphicData uri="http://schemas.openxmlformats.org/drawingml/2006/table">
            <a:tbl>
              <a:tblPr firstRow="1" firstCol="1" bandRow="1"/>
              <a:tblGrid>
                <a:gridCol w="3388920"/>
                <a:gridCol w="1368152"/>
                <a:gridCol w="3885288"/>
              </a:tblGrid>
              <a:tr h="387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испытания*,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минимальные баллы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6272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09.03.02</a:t>
                      </a: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системы и технологии» 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(АГПС МЧС России)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(профильная, 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язык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(образование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прикладная математика (письменно)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информационные технологии (письменно)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(письменно);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вступительные испытания: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 (письменно)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(сдача нормативов).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631" y="4515966"/>
            <a:ext cx="8391034" cy="425202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latin typeface="Sylfaen" panose="010A0502050306030303" pitchFamily="18" charset="0"/>
              </a:rPr>
              <a:t/>
            </a:r>
            <a:br>
              <a:rPr lang="ru-RU" sz="1400" dirty="0" smtClean="0">
                <a:latin typeface="Sylfaen" panose="010A0502050306030303" pitchFamily="18" charset="0"/>
              </a:rPr>
            </a:br>
            <a:r>
              <a:rPr lang="ru-RU" sz="1400" dirty="0" smtClean="0">
                <a:latin typeface="Sylfaen" panose="010A0502050306030303" pitchFamily="18" charset="0"/>
              </a:rPr>
              <a:t>*</a:t>
            </a:r>
            <a:r>
              <a:rPr lang="ru-RU" sz="1400" dirty="0">
                <a:latin typeface="Sylfaen" panose="010A0502050306030303" pitchFamily="18" charset="0"/>
              </a:rPr>
              <a:t>Вступительные испытания проводятся в июле месяце, года поступления.</a:t>
            </a:r>
            <a:br>
              <a:rPr lang="ru-RU" sz="1400" dirty="0">
                <a:latin typeface="Sylfaen" panose="010A0502050306030303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70739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5598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набор на бюджетную форму обучения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в качестве курсантов, вступительные испытания и минимальные балы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6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96923"/>
              </p:ext>
            </p:extLst>
          </p:nvPr>
        </p:nvGraphicFramePr>
        <p:xfrm>
          <a:off x="174968" y="811761"/>
          <a:ext cx="8642360" cy="3704205"/>
        </p:xfrm>
        <a:graphic>
          <a:graphicData uri="http://schemas.openxmlformats.org/drawingml/2006/table">
            <a:tbl>
              <a:tblPr firstRow="1" firstCol="1" bandRow="1"/>
              <a:tblGrid>
                <a:gridCol w="3388920"/>
                <a:gridCol w="1368152"/>
                <a:gridCol w="3885288"/>
              </a:tblGrid>
              <a:tr h="387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испытания*,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минимальные баллы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16272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37.05.02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Психология служебной деятельности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(СПБУ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ГПС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МЧС России)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срок обучения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 -36 баллов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язык-36 баллов</a:t>
                      </a:r>
                      <a:endParaRPr lang="ru-RU" sz="10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по выбору поступающего одно ВИ: Математика (профиль) / Обществознание 36/36 баллов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вступительные испытания: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 (письменно)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(сдача нормативов).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0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(образование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и начала анализа;</a:t>
                      </a:r>
                    </a:p>
                    <a:p>
                      <a:pPr marL="342900" marR="0" lvl="0" indent="-342900" algn="l" defTabSz="7665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Calibri"/>
                        </a:rPr>
                        <a:t>Основы современной физики;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ru-RU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язык;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вступительные испытания: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 (письменно)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подготовка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(сдача нормативов).</a:t>
                      </a:r>
                      <a:endParaRPr lang="ru-RU" sz="12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0631" y="4515966"/>
            <a:ext cx="8391034" cy="425202"/>
          </a:xfrm>
        </p:spPr>
        <p:txBody>
          <a:bodyPr>
            <a:noAutofit/>
          </a:bodyPr>
          <a:lstStyle/>
          <a:p>
            <a:pPr algn="l"/>
            <a:r>
              <a:rPr lang="ru-RU" sz="1400" dirty="0" smtClean="0">
                <a:latin typeface="Sylfaen" panose="010A0502050306030303" pitchFamily="18" charset="0"/>
              </a:rPr>
              <a:t/>
            </a:r>
            <a:br>
              <a:rPr lang="ru-RU" sz="1400" dirty="0" smtClean="0">
                <a:latin typeface="Sylfaen" panose="010A0502050306030303" pitchFamily="18" charset="0"/>
              </a:rPr>
            </a:br>
            <a:r>
              <a:rPr lang="ru-RU" sz="1400" dirty="0" smtClean="0">
                <a:latin typeface="Sylfaen" panose="010A0502050306030303" pitchFamily="18" charset="0"/>
              </a:rPr>
              <a:t>*</a:t>
            </a:r>
            <a:r>
              <a:rPr lang="ru-RU" sz="1400" dirty="0">
                <a:latin typeface="Sylfaen" panose="010A0502050306030303" pitchFamily="18" charset="0"/>
              </a:rPr>
              <a:t>Вступительные испытания проводятся в июле месяце, года поступления.</a:t>
            </a:r>
            <a:br>
              <a:rPr lang="ru-RU" sz="1400" dirty="0">
                <a:latin typeface="Sylfaen" panose="010A0502050306030303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7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 к кандидатам для поступления</a:t>
            </a:r>
          </a:p>
        </p:txBody>
      </p:sp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7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316" y="3200274"/>
            <a:ext cx="9141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Предварительный профессиональный отбор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включает себя: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5522" y="3592772"/>
            <a:ext cx="81489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военно-врачебной комиссии;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психофизиологического отбора;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сдача нормативов по физической подготовке;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проверка достоверности сведений, представленных гражданином для поступления на службу в федеральную противопожарную службу.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ru-RU" sz="1600" dirty="0">
              <a:latin typeface="Sylfaen" panose="010A050205030603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404" y="935114"/>
            <a:ext cx="425058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Уровень образования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9988" y="935114"/>
            <a:ext cx="407446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Лица, имеющие среднее (полное) общее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Лица, имеющие среднее профессиональное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9404" y="2066893"/>
            <a:ext cx="425058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Возраст поступающих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9989" y="2066893"/>
            <a:ext cx="407446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54013">
              <a:lnSpc>
                <a:spcPct val="107000"/>
              </a:lnSpc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Не младше 17 лет, не старше 30 лет на год поступления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2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b="1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Вступительные испытания в ВУЗ МЧС России</a:t>
            </a:r>
          </a:p>
        </p:txBody>
      </p:sp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8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2677" y="929013"/>
            <a:ext cx="1532305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по физике или химии или экзамен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63168" y="929144"/>
            <a:ext cx="1504776" cy="10665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математике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2880" y="100075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26288" y="929013"/>
            <a:ext cx="1498670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ЕГЭ или экзамен по русскому языку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191850" y="1000138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61278" y="889542"/>
            <a:ext cx="1700142" cy="11061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математике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444208" y="1072355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1137916" y="100432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1455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74167" y="2262421"/>
            <a:ext cx="1861629" cy="10593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Баллы за дополнительный экзамен по физической подготовке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63887" y="2281658"/>
            <a:ext cx="1785239" cy="10401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индивидуальные достижения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575623" y="2387133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24958" y="2315900"/>
            <a:ext cx="1710829" cy="10059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9825" y="3147814"/>
            <a:ext cx="8582796" cy="1922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tabLst>
                <a:tab pos="355600" algn="l"/>
              </a:tabLst>
            </a:pPr>
            <a:r>
              <a:rPr lang="ru-RU" sz="2800" dirty="0" smtClean="0">
                <a:latin typeface="Sylfaen" panose="010A0502050306030303" pitchFamily="18" charset="0"/>
              </a:rPr>
              <a:t>	</a:t>
            </a:r>
            <a:r>
              <a:rPr lang="ru-RU" sz="1300" dirty="0" smtClean="0">
                <a:latin typeface="Sylfaen" panose="010A0502050306030303" pitchFamily="18" charset="0"/>
              </a:rPr>
              <a:t>Бюджетные места распределяются в </a:t>
            </a:r>
            <a:r>
              <a:rPr lang="ru-RU" sz="1300" dirty="0">
                <a:latin typeface="Sylfaen" panose="010A0502050306030303" pitchFamily="18" charset="0"/>
              </a:rPr>
              <a:t>соответствии с распоряжением МЧС России и только на эти места претендуют кандидаты, направляемые от Главного управления МЧС России по </a:t>
            </a:r>
            <a:r>
              <a:rPr lang="ru-RU" sz="1300" dirty="0" smtClean="0">
                <a:latin typeface="Sylfaen" panose="010A0502050306030303" pitchFamily="18" charset="0"/>
              </a:rPr>
              <a:t>Свердловской области, для юношей ведется набор на 25 </a:t>
            </a:r>
            <a:r>
              <a:rPr lang="ru-RU" sz="1300" dirty="0">
                <a:latin typeface="Sylfaen" panose="010A0502050306030303" pitchFamily="18" charset="0"/>
              </a:rPr>
              <a:t>бюджетных </a:t>
            </a:r>
            <a:r>
              <a:rPr lang="ru-RU" sz="1300" dirty="0" smtClean="0">
                <a:latin typeface="Sylfaen" panose="010A0502050306030303" pitchFamily="18" charset="0"/>
              </a:rPr>
              <a:t>мест в </a:t>
            </a:r>
            <a:r>
              <a:rPr lang="ru-RU" sz="1300" dirty="0">
                <a:latin typeface="Sylfaen" panose="010A0502050306030303" pitchFamily="18" charset="0"/>
              </a:rPr>
              <a:t>Уральском институте ГПС </a:t>
            </a:r>
            <a:r>
              <a:rPr lang="ru-RU" sz="1300" dirty="0" smtClean="0">
                <a:latin typeface="Sylfaen" panose="010A0502050306030303" pitchFamily="18" charset="0"/>
              </a:rPr>
              <a:t>МЧС</a:t>
            </a:r>
            <a:r>
              <a:rPr lang="en-US" sz="1300" dirty="0" smtClean="0">
                <a:latin typeface="Sylfaen" panose="010A0502050306030303" pitchFamily="18" charset="0"/>
              </a:rPr>
              <a:t> </a:t>
            </a:r>
            <a:r>
              <a:rPr lang="ru-RU" sz="1300" dirty="0" smtClean="0">
                <a:latin typeface="Sylfaen" panose="010A0502050306030303" pitchFamily="18" charset="0"/>
              </a:rPr>
              <a:t>России,</a:t>
            </a:r>
            <a:br>
              <a:rPr lang="ru-RU" sz="1300" dirty="0" smtClean="0">
                <a:latin typeface="Sylfaen" panose="010A0502050306030303" pitchFamily="18" charset="0"/>
              </a:rPr>
            </a:br>
            <a:r>
              <a:rPr lang="ru-RU" sz="1300" dirty="0" smtClean="0">
                <a:latin typeface="Sylfaen" panose="010A0502050306030303" pitchFamily="18" charset="0"/>
              </a:rPr>
              <a:t>г</a:t>
            </a:r>
            <a:r>
              <a:rPr lang="ru-RU" sz="1300" dirty="0">
                <a:latin typeface="Sylfaen" panose="010A0502050306030303" pitchFamily="18" charset="0"/>
              </a:rPr>
              <a:t>. </a:t>
            </a:r>
            <a:r>
              <a:rPr lang="ru-RU" sz="1300" dirty="0" smtClean="0">
                <a:latin typeface="Sylfaen" panose="010A0502050306030303" pitchFamily="18" charset="0"/>
              </a:rPr>
              <a:t>Екатеринбург, 1 бюджетное  место в Санкт-Петербургском университете ГПС МЧС России, </a:t>
            </a:r>
            <a:br>
              <a:rPr lang="ru-RU" sz="1300" dirty="0" smtClean="0">
                <a:latin typeface="Sylfaen" panose="010A0502050306030303" pitchFamily="18" charset="0"/>
              </a:rPr>
            </a:br>
            <a:r>
              <a:rPr lang="ru-RU" sz="1300" dirty="0" smtClean="0">
                <a:latin typeface="Sylfaen" panose="010A0502050306030303" pitchFamily="18" charset="0"/>
              </a:rPr>
              <a:t>г. Санкт-Петербург, 1 бюджетное место в Академии ГПС МЧС России (г. Москва). </a:t>
            </a:r>
          </a:p>
          <a:p>
            <a:pPr algn="just">
              <a:lnSpc>
                <a:spcPct val="90000"/>
              </a:lnSpc>
              <a:tabLst>
                <a:tab pos="355600" algn="l"/>
              </a:tabLst>
            </a:pPr>
            <a:r>
              <a:rPr lang="ru-RU" sz="1300" dirty="0" smtClean="0">
                <a:latin typeface="Sylfaen" panose="010A0502050306030303" pitchFamily="18" charset="0"/>
              </a:rPr>
              <a:t>	В </a:t>
            </a:r>
            <a:r>
              <a:rPr lang="ru-RU" sz="1300" dirty="0">
                <a:latin typeface="Sylfaen" panose="010A0502050306030303" pitchFamily="18" charset="0"/>
              </a:rPr>
              <a:t>зависимости от суммы набранных баллов и количества выделенных мест кандидаты выстраиваются в конкурсный список</a:t>
            </a:r>
            <a:r>
              <a:rPr lang="ru-RU" sz="1300" dirty="0" smtClean="0">
                <a:latin typeface="Sylfaen" panose="010A0502050306030303" pitchFamily="18" charset="0"/>
              </a:rPr>
              <a:t>.</a:t>
            </a:r>
          </a:p>
          <a:p>
            <a:pPr algn="just">
              <a:lnSpc>
                <a:spcPct val="90000"/>
              </a:lnSpc>
              <a:tabLst>
                <a:tab pos="355600" algn="l"/>
              </a:tabLst>
            </a:pPr>
            <a:r>
              <a:rPr lang="ru-RU" sz="1300" dirty="0" smtClean="0">
                <a:latin typeface="Sylfaen" panose="010A0502050306030303" pitchFamily="18" charset="0"/>
              </a:rPr>
              <a:t>	Прием девушек осуществляется только по специальности «Пожарная безопасность» в Уральском институте ГПС МЧС России по общему всероссийскому конкурсу.  </a:t>
            </a:r>
            <a:endParaRPr lang="ru-RU" sz="13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</a:t>
            </a:r>
            <a:r>
              <a:rPr lang="ru-RU" sz="1800" dirty="0" smtClean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(юноши) </a:t>
            </a:r>
            <a:endParaRPr lang="ru-RU" sz="1800" dirty="0">
              <a:solidFill>
                <a:schemeClr val="bg1"/>
              </a:solidFill>
              <a:latin typeface="Sylfaen" panose="010A0502050306030303" pitchFamily="18" charset="0"/>
              <a:cs typeface="Arial" panose="020B0604020202020204" pitchFamily="34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9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54017"/>
              </p:ext>
            </p:extLst>
          </p:nvPr>
        </p:nvGraphicFramePr>
        <p:xfrm>
          <a:off x="179509" y="782767"/>
          <a:ext cx="8773202" cy="4258254"/>
        </p:xfrm>
        <a:graphic>
          <a:graphicData uri="http://schemas.openxmlformats.org/drawingml/2006/table">
            <a:tbl>
              <a:tblPr/>
              <a:tblGrid>
                <a:gridCol w="689221"/>
                <a:gridCol w="689221"/>
                <a:gridCol w="703577"/>
                <a:gridCol w="847167"/>
                <a:gridCol w="689221"/>
                <a:gridCol w="689221"/>
                <a:gridCol w="689221"/>
                <a:gridCol w="689221"/>
                <a:gridCol w="689221"/>
                <a:gridCol w="689221"/>
                <a:gridCol w="904601"/>
                <a:gridCol w="804089"/>
              </a:tblGrid>
              <a:tr h="32921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молодежи, не 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 и гражданской молодежи, отслужившей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92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4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58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46534</TotalTime>
  <Words>1550</Words>
  <Application>Microsoft Office PowerPoint</Application>
  <PresentationFormat>Экран (16:9)</PresentationFormat>
  <Paragraphs>693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 *Вступительные испытания проводятся в июле месяце, года поступления. </vt:lpstr>
      <vt:lpstr> *Вступительные испытания проводятся в июле месяце, года поступления. </vt:lpstr>
      <vt:lpstr> *Вступительные испытания проводятся в июле месяце, года поступления.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ВНИИПО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Исаев Филипп Юрьевич</cp:lastModifiedBy>
  <cp:revision>2514</cp:revision>
  <cp:lastPrinted>2022-01-25T18:19:06Z</cp:lastPrinted>
  <dcterms:created xsi:type="dcterms:W3CDTF">2016-03-10T11:15:22Z</dcterms:created>
  <dcterms:modified xsi:type="dcterms:W3CDTF">2023-09-28T11:55:49Z</dcterms:modified>
</cp:coreProperties>
</file>