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299" r:id="rId2"/>
  </p:sldIdLst>
  <p:sldSz cx="9144000" cy="5143500" type="screen16x9"/>
  <p:notesSz cx="6797675" cy="9926638"/>
  <p:defaultTextStyle>
    <a:defPPr>
      <a:defRPr lang="ru-RU"/>
    </a:defPPr>
    <a:lvl1pPr marL="0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3303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66567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49830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33092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16374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299645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82924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66195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7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538D"/>
    <a:srgbClr val="1651F6"/>
    <a:srgbClr val="E98B01"/>
    <a:srgbClr val="CCECFF"/>
    <a:srgbClr val="66CCFF"/>
    <a:srgbClr val="FF9900"/>
    <a:srgbClr val="33CC33"/>
    <a:srgbClr val="66FFFF"/>
    <a:srgbClr val="00FF99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30" autoAdjust="0"/>
    <p:restoredTop sz="93895" autoAdjust="0"/>
  </p:normalViewPr>
  <p:slideViewPr>
    <p:cSldViewPr>
      <p:cViewPr varScale="1">
        <p:scale>
          <a:sx n="141" d="100"/>
          <a:sy n="141" d="100"/>
        </p:scale>
        <p:origin x="-858" y="-102"/>
      </p:cViewPr>
      <p:guideLst>
        <p:guide orient="horz" pos="1620"/>
        <p:guide orient="horz" pos="17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1FE7F-24ED-454D-9B8F-4FC9247020B5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8DF98-B9E3-44E7-A2A8-AE7C40BBA3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150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3303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66567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49830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33092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16374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99645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82924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66195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DF98-B9E3-44E7-A2A8-AE7C40BBA32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377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48" y="1597916"/>
            <a:ext cx="7772401" cy="110251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2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3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65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9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3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16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99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82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66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2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16" y="205982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58" y="3305206"/>
            <a:ext cx="7772401" cy="1021556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58" y="2180035"/>
            <a:ext cx="7772401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330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665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98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3309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163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29964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68292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06619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4" y="1200154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3" y="1151338"/>
            <a:ext cx="4040188" cy="479822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83303" indent="0">
              <a:buNone/>
              <a:defRPr sz="1700" b="1"/>
            </a:lvl2pPr>
            <a:lvl3pPr marL="766567" indent="0">
              <a:buNone/>
              <a:defRPr sz="1500" b="1"/>
            </a:lvl3pPr>
            <a:lvl4pPr marL="1149830" indent="0">
              <a:buNone/>
              <a:defRPr sz="1500" b="1"/>
            </a:lvl4pPr>
            <a:lvl5pPr marL="1533092" indent="0">
              <a:buNone/>
              <a:defRPr sz="1500" b="1"/>
            </a:lvl5pPr>
            <a:lvl6pPr marL="1916374" indent="0">
              <a:buNone/>
              <a:defRPr sz="1500" b="1"/>
            </a:lvl6pPr>
            <a:lvl7pPr marL="2299645" indent="0">
              <a:buNone/>
              <a:defRPr sz="1500" b="1"/>
            </a:lvl7pPr>
            <a:lvl8pPr marL="2682924" indent="0">
              <a:buNone/>
              <a:defRPr sz="1500" b="1"/>
            </a:lvl8pPr>
            <a:lvl9pPr marL="3066195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3" y="1631158"/>
            <a:ext cx="4040188" cy="2963466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74" y="1151338"/>
            <a:ext cx="4041775" cy="479822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83303" indent="0">
              <a:buNone/>
              <a:defRPr sz="1700" b="1"/>
            </a:lvl2pPr>
            <a:lvl3pPr marL="766567" indent="0">
              <a:buNone/>
              <a:defRPr sz="1500" b="1"/>
            </a:lvl3pPr>
            <a:lvl4pPr marL="1149830" indent="0">
              <a:buNone/>
              <a:defRPr sz="1500" b="1"/>
            </a:lvl4pPr>
            <a:lvl5pPr marL="1533092" indent="0">
              <a:buNone/>
              <a:defRPr sz="1500" b="1"/>
            </a:lvl5pPr>
            <a:lvl6pPr marL="1916374" indent="0">
              <a:buNone/>
              <a:defRPr sz="1500" b="1"/>
            </a:lvl6pPr>
            <a:lvl7pPr marL="2299645" indent="0">
              <a:buNone/>
              <a:defRPr sz="1500" b="1"/>
            </a:lvl7pPr>
            <a:lvl8pPr marL="2682924" indent="0">
              <a:buNone/>
              <a:defRPr sz="1500" b="1"/>
            </a:lvl8pPr>
            <a:lvl9pPr marL="3066195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74" y="1631158"/>
            <a:ext cx="4041775" cy="2963466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2" y="204788"/>
            <a:ext cx="3008313" cy="871538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887"/>
            <a:ext cx="5111750" cy="4389834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2" y="1076489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383303" indent="0">
              <a:buNone/>
              <a:defRPr sz="1000"/>
            </a:lvl2pPr>
            <a:lvl3pPr marL="766567" indent="0">
              <a:buNone/>
              <a:defRPr sz="900"/>
            </a:lvl3pPr>
            <a:lvl4pPr marL="1149830" indent="0">
              <a:buNone/>
              <a:defRPr sz="800"/>
            </a:lvl4pPr>
            <a:lvl5pPr marL="1533092" indent="0">
              <a:buNone/>
              <a:defRPr sz="800"/>
            </a:lvl5pPr>
            <a:lvl6pPr marL="1916374" indent="0">
              <a:buNone/>
              <a:defRPr sz="800"/>
            </a:lvl6pPr>
            <a:lvl7pPr marL="2299645" indent="0">
              <a:buNone/>
              <a:defRPr sz="800"/>
            </a:lvl7pPr>
            <a:lvl8pPr marL="2682924" indent="0">
              <a:buNone/>
              <a:defRPr sz="800"/>
            </a:lvl8pPr>
            <a:lvl9pPr marL="3066195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308" y="3600484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308" y="459581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3303" indent="0">
              <a:buNone/>
              <a:defRPr sz="2400"/>
            </a:lvl2pPr>
            <a:lvl3pPr marL="766567" indent="0">
              <a:buNone/>
              <a:defRPr sz="1900"/>
            </a:lvl3pPr>
            <a:lvl4pPr marL="1149830" indent="0">
              <a:buNone/>
              <a:defRPr sz="1700"/>
            </a:lvl4pPr>
            <a:lvl5pPr marL="1533092" indent="0">
              <a:buNone/>
              <a:defRPr sz="1700"/>
            </a:lvl5pPr>
            <a:lvl6pPr marL="1916374" indent="0">
              <a:buNone/>
              <a:defRPr sz="1700"/>
            </a:lvl6pPr>
            <a:lvl7pPr marL="2299645" indent="0">
              <a:buNone/>
              <a:defRPr sz="1700"/>
            </a:lvl7pPr>
            <a:lvl8pPr marL="2682924" indent="0">
              <a:buNone/>
              <a:defRPr sz="1700"/>
            </a:lvl8pPr>
            <a:lvl9pPr marL="3066195" indent="0">
              <a:buNone/>
              <a:defRPr sz="1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308" y="4025601"/>
            <a:ext cx="5486400" cy="603646"/>
          </a:xfrm>
        </p:spPr>
        <p:txBody>
          <a:bodyPr/>
          <a:lstStyle>
            <a:lvl1pPr marL="0" indent="0">
              <a:buNone/>
              <a:defRPr sz="1200"/>
            </a:lvl1pPr>
            <a:lvl2pPr marL="383303" indent="0">
              <a:buNone/>
              <a:defRPr sz="1000"/>
            </a:lvl2pPr>
            <a:lvl3pPr marL="766567" indent="0">
              <a:buNone/>
              <a:defRPr sz="900"/>
            </a:lvl3pPr>
            <a:lvl4pPr marL="1149830" indent="0">
              <a:buNone/>
              <a:defRPr sz="800"/>
            </a:lvl4pPr>
            <a:lvl5pPr marL="1533092" indent="0">
              <a:buNone/>
              <a:defRPr sz="800"/>
            </a:lvl5pPr>
            <a:lvl6pPr marL="1916374" indent="0">
              <a:buNone/>
              <a:defRPr sz="800"/>
            </a:lvl6pPr>
            <a:lvl7pPr marL="2299645" indent="0">
              <a:buNone/>
              <a:defRPr sz="800"/>
            </a:lvl7pPr>
            <a:lvl8pPr marL="2682924" indent="0">
              <a:buNone/>
              <a:defRPr sz="800"/>
            </a:lvl8pPr>
            <a:lvl9pPr marL="3066195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4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  <a:alpha val="61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05979"/>
            <a:ext cx="8229600" cy="857250"/>
          </a:xfrm>
          <a:prstGeom prst="rect">
            <a:avLst/>
          </a:prstGeom>
        </p:spPr>
        <p:txBody>
          <a:bodyPr vert="horz" lIns="76609" tIns="38300" rIns="76609" bIns="3830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200154"/>
            <a:ext cx="8229600" cy="3394472"/>
          </a:xfrm>
          <a:prstGeom prst="rect">
            <a:avLst/>
          </a:prstGeom>
        </p:spPr>
        <p:txBody>
          <a:bodyPr vert="horz" lIns="76609" tIns="38300" rIns="76609" bIns="3830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76609" tIns="38300" rIns="76609" bIns="3830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E16A0-5667-4B2C-9967-C127898559B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20" y="4767264"/>
            <a:ext cx="2895600" cy="273844"/>
          </a:xfrm>
          <a:prstGeom prst="rect">
            <a:avLst/>
          </a:prstGeom>
        </p:spPr>
        <p:txBody>
          <a:bodyPr vert="horz" lIns="76609" tIns="38300" rIns="76609" bIns="3830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76609" tIns="38300" rIns="76609" bIns="3830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766567" rtl="0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7456" indent="-287456" algn="l" defTabSz="76656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2813" indent="-239518" algn="l" defTabSz="766567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58189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41459" indent="-191650" algn="l" defTabSz="76656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4730" indent="-191650" algn="l" defTabSz="766567" rtl="0" eaLnBrk="1" latinLnBrk="0" hangingPunct="1">
        <a:spcBef>
          <a:spcPct val="20000"/>
        </a:spcBef>
        <a:buFont typeface="Arial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07998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491275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874557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257834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3303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6567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9830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3092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6374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99645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82924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66195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7"/>
          <p:cNvCxnSpPr>
            <a:cxnSpLocks noChangeShapeType="1"/>
          </p:cNvCxnSpPr>
          <p:nvPr/>
        </p:nvCxnSpPr>
        <p:spPr bwMode="auto">
          <a:xfrm>
            <a:off x="8" y="0"/>
            <a:ext cx="0" cy="516975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-14515" y="5141361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Прямоугольник 5"/>
          <p:cNvSpPr/>
          <p:nvPr/>
        </p:nvSpPr>
        <p:spPr>
          <a:xfrm>
            <a:off x="136250" y="1851670"/>
            <a:ext cx="8856984" cy="936603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marL="896938" lvl="0" algn="ctr"/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ГЛАВНОЕ УПРАВЛЕНИЕ МЧС РОССИИ ПО </a:t>
            </a:r>
            <a:r>
              <a:rPr lang="ru-RU" sz="2000" dirty="0" smtClean="0">
                <a:solidFill>
                  <a:prstClr val="white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СВЕРДЛОВСКОЙ ОБЛАСТИ 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ОБЪЯВЛЯЕТ О НАБОРЕ В ВУЗ МЧС РОССИИ</a:t>
            </a:r>
            <a:endParaRPr lang="ru-RU" sz="1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49018" y="2909790"/>
            <a:ext cx="1944216" cy="191709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</p:pic>
      <p:cxnSp>
        <p:nvCxnSpPr>
          <p:cNvPr id="1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-29325" y="1182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Прямая соединительная линия 17"/>
          <p:cNvCxnSpPr>
            <a:cxnSpLocks noChangeShapeType="1"/>
          </p:cNvCxnSpPr>
          <p:nvPr/>
        </p:nvCxnSpPr>
        <p:spPr bwMode="auto">
          <a:xfrm>
            <a:off x="9129189" y="-16098"/>
            <a:ext cx="0" cy="5185856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Прямоугольник 31"/>
          <p:cNvSpPr/>
          <p:nvPr/>
        </p:nvSpPr>
        <p:spPr>
          <a:xfrm>
            <a:off x="118194" y="174270"/>
            <a:ext cx="2725613" cy="288032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 algn="ctr"/>
            <a:r>
              <a:rPr lang="ru-RU" sz="17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  <a:cs typeface="Times New Roman" panose="02020603050405020304" pitchFamily="18" charset="0"/>
              </a:rPr>
              <a:t>Пожарная безопасность</a:t>
            </a:r>
            <a:endParaRPr lang="ru-RU" sz="17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22980" y="605225"/>
            <a:ext cx="2783086" cy="290516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 algn="ctr"/>
            <a:r>
              <a:rPr lang="ru-RU" sz="16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  <a:cs typeface="Times New Roman" panose="02020603050405020304" pitchFamily="18" charset="0"/>
              </a:rPr>
              <a:t>Техносферная</a:t>
            </a:r>
            <a:r>
              <a:rPr lang="ru-RU" sz="1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  <a:cs typeface="Times New Roman" panose="02020603050405020304" pitchFamily="18" charset="0"/>
              </a:rPr>
              <a:t> безопасность</a:t>
            </a:r>
            <a:endParaRPr lang="ru-RU" sz="1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Прямая соединительная линия 17"/>
          <p:cNvCxnSpPr>
            <a:cxnSpLocks noChangeShapeType="1"/>
          </p:cNvCxnSpPr>
          <p:nvPr/>
        </p:nvCxnSpPr>
        <p:spPr bwMode="auto">
          <a:xfrm>
            <a:off x="5364088" y="11820"/>
            <a:ext cx="0" cy="1767842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Прямая соединительная линия 17"/>
          <p:cNvCxnSpPr>
            <a:cxnSpLocks noChangeShapeType="1"/>
          </p:cNvCxnSpPr>
          <p:nvPr/>
        </p:nvCxnSpPr>
        <p:spPr bwMode="auto">
          <a:xfrm>
            <a:off x="5364088" y="2859782"/>
            <a:ext cx="0" cy="2281579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4" name="Рисунок 4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24" y="1408447"/>
            <a:ext cx="1195390" cy="1498796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48" name="Прямоугольник 47"/>
          <p:cNvSpPr/>
          <p:nvPr/>
        </p:nvSpPr>
        <p:spPr>
          <a:xfrm>
            <a:off x="5709397" y="130359"/>
            <a:ext cx="2679027" cy="321981"/>
          </a:xfrm>
          <a:prstGeom prst="rect">
            <a:avLst/>
          </a:prstGeom>
          <a:solidFill>
            <a:srgbClr val="E98B0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1600" dirty="0">
                <a:ln w="0"/>
                <a:solidFill>
                  <a:srgbClr val="23538D"/>
                </a:solidFill>
                <a:latin typeface="Times New Roman" pitchFamily="18" charset="0"/>
                <a:cs typeface="Times New Roman" pitchFamily="18" charset="0"/>
              </a:rPr>
              <a:t>Кто может стать курсантом?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5508105" y="2859782"/>
            <a:ext cx="18002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300" b="1" dirty="0" smtClean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 :</a:t>
            </a:r>
          </a:p>
          <a:p>
            <a:pPr lvl="0"/>
            <a:r>
              <a:rPr lang="ru-RU" sz="1300" b="1" dirty="0" smtClean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управление МЧС России по Свердловской области, </a:t>
            </a:r>
            <a:br>
              <a:rPr lang="ru-RU" sz="1300" b="1" dirty="0" smtClean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b="1" dirty="0" smtClean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Екатеринбург, </a:t>
            </a:r>
            <a:br>
              <a:rPr lang="ru-RU" sz="1300" b="1" dirty="0" smtClean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b="1" dirty="0" smtClean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 Шейнкмана 84  </a:t>
            </a:r>
          </a:p>
          <a:p>
            <a:pPr lvl="0"/>
            <a:r>
              <a:rPr lang="ru-RU" sz="1300" b="1" dirty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300" b="1" dirty="0" smtClean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ел. 8-343-346-11-73</a:t>
            </a:r>
            <a:endParaRPr lang="ru-RU" sz="1300" b="1" dirty="0">
              <a:solidFill>
                <a:srgbClr val="23538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5660505" y="599557"/>
            <a:ext cx="348513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300" b="1" dirty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ЮНОШИ И ДЕВУШКИ В ВОЗРАСТЕ </a:t>
            </a:r>
            <a:r>
              <a:rPr lang="ru-RU" sz="1300" b="1" dirty="0" smtClean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br>
              <a:rPr lang="ru-RU" sz="1300" b="1" dirty="0" smtClean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b="1" dirty="0" smtClean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ru-RU" sz="1300" b="1" dirty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ЛЕТ, ИМЕЮЩИЕ СРЕДНЕЕ ОБЩЕЕ ОБРАЗОВАНИЕ (11 КЛАССОВ) ИЛИ СРЕДНЕЕ ПРОФЕССИОНАЛЬНОЕ ОБРАЗОВАНИЕ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899592" y="2788273"/>
            <a:ext cx="4464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 smtClean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обучения в ВУЗ МЧС России: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132730" y="3405301"/>
            <a:ext cx="5159350" cy="349754"/>
          </a:xfrm>
          <a:prstGeom prst="rect">
            <a:avLst/>
          </a:prstGeom>
          <a:solidFill>
            <a:srgbClr val="E98B0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/>
            <a:r>
              <a:rPr lang="ru-RU" sz="1300" b="1" dirty="0">
                <a:solidFill>
                  <a:srgbClr val="23538D"/>
                </a:solidFill>
                <a:latin typeface="Sylfaen" panose="010A0502050306030303" pitchFamily="18" charset="0"/>
                <a:cs typeface="Times New Roman" panose="02020603050405020304" pitchFamily="18" charset="0"/>
              </a:rPr>
              <a:t>обеспечение жильем на период обучения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135946" y="4066339"/>
            <a:ext cx="5156134" cy="311284"/>
          </a:xfrm>
          <a:prstGeom prst="rect">
            <a:avLst/>
          </a:prstGeom>
          <a:solidFill>
            <a:srgbClr val="E98B0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/>
            <a:r>
              <a:rPr lang="ru-RU" sz="1300" b="1" dirty="0">
                <a:solidFill>
                  <a:srgbClr val="23538D"/>
                </a:solidFill>
                <a:latin typeface="Times New Roman" pitchFamily="18" charset="0"/>
                <a:cs typeface="Times New Roman" pitchFamily="18" charset="0"/>
              </a:rPr>
              <a:t>оплата проезда в отпуск </a:t>
            </a:r>
            <a:r>
              <a:rPr lang="ru-RU" sz="1300" b="1" dirty="0" smtClean="0">
                <a:solidFill>
                  <a:srgbClr val="23538D"/>
                </a:solidFill>
                <a:latin typeface="Times New Roman" pitchFamily="18" charset="0"/>
                <a:cs typeface="Times New Roman" pitchFamily="18" charset="0"/>
              </a:rPr>
              <a:t>один </a:t>
            </a:r>
            <a:r>
              <a:rPr lang="ru-RU" sz="1300" b="1" dirty="0">
                <a:solidFill>
                  <a:srgbClr val="23538D"/>
                </a:solidFill>
                <a:latin typeface="Times New Roman" pitchFamily="18" charset="0"/>
                <a:cs typeface="Times New Roman" pitchFamily="18" charset="0"/>
              </a:rPr>
              <a:t>раз в </a:t>
            </a:r>
            <a:r>
              <a:rPr lang="ru-RU" sz="1300" b="1" dirty="0" smtClean="0">
                <a:solidFill>
                  <a:srgbClr val="23538D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en-US" sz="1300" b="1" dirty="0" smtClean="0">
                <a:solidFill>
                  <a:srgbClr val="2353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300" b="1" dirty="0">
              <a:solidFill>
                <a:srgbClr val="23538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35945" y="3755055"/>
            <a:ext cx="5156133" cy="311284"/>
          </a:xfrm>
          <a:prstGeom prst="rect">
            <a:avLst/>
          </a:prstGeom>
          <a:solidFill>
            <a:srgbClr val="E98B0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/>
            <a:r>
              <a:rPr lang="ru-RU" sz="1300" b="1" dirty="0">
                <a:solidFill>
                  <a:srgbClr val="23538D"/>
                </a:solidFill>
                <a:latin typeface="Times New Roman" pitchFamily="18" charset="0"/>
                <a:cs typeface="Times New Roman" pitchFamily="18" charset="0"/>
              </a:rPr>
              <a:t>ежемесячная выплата денежного довольствия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135945" y="4396911"/>
            <a:ext cx="5159351" cy="311284"/>
          </a:xfrm>
          <a:prstGeom prst="rect">
            <a:avLst/>
          </a:prstGeom>
          <a:solidFill>
            <a:srgbClr val="E98B0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/>
            <a:r>
              <a:rPr lang="ru-RU" sz="1000" b="1" dirty="0">
                <a:solidFill>
                  <a:srgbClr val="23538D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000" b="1" dirty="0" smtClean="0">
                <a:solidFill>
                  <a:srgbClr val="23538D"/>
                </a:solidFill>
                <a:latin typeface="Times New Roman" pitchFamily="18" charset="0"/>
                <a:cs typeface="Times New Roman" pitchFamily="18" charset="0"/>
              </a:rPr>
              <a:t>рисвоение специального звания «лейтенант внутренней службы» </a:t>
            </a:r>
            <a:r>
              <a:rPr lang="ru-RU" sz="1000" b="1" dirty="0" smtClean="0">
                <a:solidFill>
                  <a:srgbClr val="23538D"/>
                </a:solidFill>
                <a:latin typeface="Times New Roman" pitchFamily="18" charset="0"/>
                <a:cs typeface="Times New Roman" pitchFamily="18" charset="0"/>
              </a:rPr>
              <a:t>по выпуску</a:t>
            </a:r>
            <a:endParaRPr lang="ru-RU" sz="1000" b="1" dirty="0">
              <a:solidFill>
                <a:srgbClr val="23538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36250" y="4687874"/>
            <a:ext cx="5159045" cy="311284"/>
          </a:xfrm>
          <a:prstGeom prst="rect">
            <a:avLst/>
          </a:prstGeom>
          <a:solidFill>
            <a:srgbClr val="E98B0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/>
            <a:r>
              <a:rPr lang="ru-RU" sz="1300" b="1" dirty="0">
                <a:solidFill>
                  <a:srgbClr val="23538D"/>
                </a:solidFill>
                <a:latin typeface="Sylfaen" panose="010A0502050306030303" pitchFamily="18" charset="0"/>
                <a:cs typeface="Times New Roman" panose="02020603050405020304" pitchFamily="18" charset="0"/>
              </a:rPr>
              <a:t>г</a:t>
            </a:r>
            <a:r>
              <a:rPr lang="ru-RU" sz="1300" b="1" dirty="0" smtClean="0">
                <a:solidFill>
                  <a:srgbClr val="23538D"/>
                </a:solidFill>
                <a:latin typeface="Sylfaen" panose="010A0502050306030303" pitchFamily="18" charset="0"/>
                <a:cs typeface="Times New Roman" panose="02020603050405020304" pitchFamily="18" charset="0"/>
              </a:rPr>
              <a:t>арантированное трудоустройство по окончании обучения </a:t>
            </a:r>
            <a:endParaRPr lang="ru-RU" sz="1300" b="1" dirty="0">
              <a:solidFill>
                <a:srgbClr val="23538D"/>
              </a:solidFill>
              <a:latin typeface="Sylfaen" panose="010A05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139263" y="3082154"/>
            <a:ext cx="5149495" cy="311284"/>
          </a:xfrm>
          <a:prstGeom prst="rect">
            <a:avLst/>
          </a:prstGeom>
          <a:solidFill>
            <a:srgbClr val="E98B0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 algn="just"/>
            <a:r>
              <a:rPr lang="ru-RU" sz="1300" b="1" dirty="0" smtClean="0">
                <a:solidFill>
                  <a:srgbClr val="23538D"/>
                </a:solidFill>
                <a:latin typeface="Times New Roman" pitchFamily="18" charset="0"/>
                <a:cs typeface="Times New Roman" pitchFamily="18" charset="0"/>
              </a:rPr>
              <a:t>представление отсрочки от прохождения срочной службы в ВС РФ</a:t>
            </a:r>
            <a:endParaRPr lang="ru-RU" sz="1300" b="1" dirty="0">
              <a:solidFill>
                <a:srgbClr val="23538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159494" y="1057311"/>
            <a:ext cx="1716082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b="1" dirty="0" smtClean="0">
                <a:ln w="0"/>
                <a:solidFill>
                  <a:srgbClr val="23538D"/>
                </a:solidFill>
                <a:latin typeface="Times New Roman" pitchFamily="18" charset="0"/>
                <a:cs typeface="Times New Roman" pitchFamily="18" charset="0"/>
              </a:rPr>
              <a:t>Подробнее:</a:t>
            </a:r>
            <a:endParaRPr lang="ru-RU" sz="1600" b="1" cap="none" spc="0" dirty="0">
              <a:ln w="0"/>
              <a:solidFill>
                <a:srgbClr val="23538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E:\qr-code (1)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988698" y="968310"/>
            <a:ext cx="855109" cy="855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2975562" y="174270"/>
            <a:ext cx="2284657" cy="476105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 algn="ctr"/>
            <a:r>
              <a:rPr lang="ru-RU" sz="1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  <a:cs typeface="Times New Roman" panose="02020603050405020304" pitchFamily="18" charset="0"/>
              </a:rPr>
              <a:t>Психология служебной деятельности </a:t>
            </a:r>
            <a:endParaRPr lang="ru-RU" sz="1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975561" y="757391"/>
            <a:ext cx="2284657" cy="476105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 algn="ctr"/>
            <a:r>
              <a:rPr lang="ru-RU" sz="1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  <a:cs typeface="Times New Roman" panose="02020603050405020304" pitchFamily="18" charset="0"/>
              </a:rPr>
              <a:t>Информационные системы и технологии</a:t>
            </a:r>
            <a:endParaRPr lang="ru-RU" sz="1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94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46513</TotalTime>
  <Words>97</Words>
  <Application>Microsoft Office PowerPoint</Application>
  <PresentationFormat>Экран (16:9)</PresentationFormat>
  <Paragraphs>19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ВНИИПО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Исаев Филипп Юрьевич</cp:lastModifiedBy>
  <cp:revision>2512</cp:revision>
  <cp:lastPrinted>2022-01-25T18:19:06Z</cp:lastPrinted>
  <dcterms:created xsi:type="dcterms:W3CDTF">2016-03-10T11:15:22Z</dcterms:created>
  <dcterms:modified xsi:type="dcterms:W3CDTF">2023-09-27T14:07:47Z</dcterms:modified>
</cp:coreProperties>
</file>